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8" r:id="rId2"/>
    <p:sldId id="289" r:id="rId3"/>
    <p:sldId id="287" r:id="rId4"/>
    <p:sldId id="280" r:id="rId5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B61"/>
    <a:srgbClr val="0000FF"/>
    <a:srgbClr val="EFF5FB"/>
    <a:srgbClr val="EBF2F9"/>
    <a:srgbClr val="F9FBFD"/>
    <a:srgbClr val="00A249"/>
    <a:srgbClr val="93FFC4"/>
    <a:srgbClr val="84B4E0"/>
    <a:srgbClr val="FF505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68750-51A5-4F8D-B583-CE7814A17415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0438E-31A8-458B-9B36-5EFE0E3A7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15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4EDC0-A1C1-4F82-8896-2B4A8C8DF2BA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9650B-6A75-4B07-BCB7-A198A4C575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46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35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98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96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80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7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64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44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63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5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8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98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16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4999" y="6356351"/>
            <a:ext cx="5228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39" y="95885"/>
            <a:ext cx="3183255" cy="600710"/>
          </a:xfrm>
          <a:prstGeom prst="rect">
            <a:avLst/>
          </a:prstGeom>
        </p:spPr>
      </p:pic>
      <p:pic>
        <p:nvPicPr>
          <p:cNvPr id="5" name="Imagen 4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199" y="1"/>
            <a:ext cx="264795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3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 noChangeAspect="1"/>
          </p:cNvGrpSpPr>
          <p:nvPr/>
        </p:nvGrpSpPr>
        <p:grpSpPr>
          <a:xfrm>
            <a:off x="301917" y="1744337"/>
            <a:ext cx="8462102" cy="4881098"/>
            <a:chOff x="251117" y="1418903"/>
            <a:chExt cx="8910748" cy="5139883"/>
          </a:xfrm>
        </p:grpSpPr>
        <p:sp>
          <p:nvSpPr>
            <p:cNvPr id="3" name="Forma 2"/>
            <p:cNvSpPr/>
            <p:nvPr/>
          </p:nvSpPr>
          <p:spPr>
            <a:xfrm rot="4847554" flipV="1">
              <a:off x="2295695" y="829697"/>
              <a:ext cx="1602273" cy="2780685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4214064"/>
                <a:gd name="adj5" fmla="val 12500"/>
              </a:avLst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Forma libre 3"/>
            <p:cNvSpPr/>
            <p:nvPr/>
          </p:nvSpPr>
          <p:spPr>
            <a:xfrm>
              <a:off x="1797411" y="5025934"/>
              <a:ext cx="1157330" cy="1044377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rgbClr val="FF66FF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500059"/>
                <a:satOff val="-3751"/>
                <a:lumOff val="-610"/>
                <a:alphaOff val="0"/>
              </a:schemeClr>
            </a:fillRef>
            <a:effectRef idx="0">
              <a:schemeClr val="accent3">
                <a:hueOff val="2500059"/>
                <a:satOff val="-3751"/>
                <a:lumOff val="-61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>
                  <a:solidFill>
                    <a:schemeClr val="tx1"/>
                  </a:solidFill>
                </a:rPr>
                <a:t>Gastos </a:t>
              </a:r>
              <a:r>
                <a:rPr lang="es-ES" sz="1400" b="1" dirty="0" smtClean="0">
                  <a:solidFill>
                    <a:schemeClr val="tx1"/>
                  </a:solidFill>
                </a:rPr>
                <a:t>verificados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Forma libre 4"/>
            <p:cNvSpPr/>
            <p:nvPr/>
          </p:nvSpPr>
          <p:spPr>
            <a:xfrm>
              <a:off x="251117" y="3206609"/>
              <a:ext cx="1159200" cy="1044000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rgbClr val="ED7E33"/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500059"/>
                <a:satOff val="-3751"/>
                <a:lumOff val="-610"/>
                <a:alphaOff val="0"/>
              </a:schemeClr>
            </a:fillRef>
            <a:effectRef idx="0">
              <a:schemeClr val="accent3">
                <a:hueOff val="2500059"/>
                <a:satOff val="-3751"/>
                <a:lumOff val="-61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500" b="1" dirty="0">
                  <a:solidFill>
                    <a:schemeClr val="tx1"/>
                  </a:solidFill>
                </a:rPr>
                <a:t>Gastos </a:t>
              </a:r>
              <a:r>
                <a:rPr lang="es-ES" sz="1500" b="1" dirty="0" smtClean="0">
                  <a:solidFill>
                    <a:schemeClr val="tx1"/>
                  </a:solidFill>
                </a:rPr>
                <a:t>validados</a:t>
              </a:r>
              <a:endParaRPr lang="es-E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echa curvada hacia la izquierda 5"/>
            <p:cNvSpPr/>
            <p:nvPr/>
          </p:nvSpPr>
          <p:spPr>
            <a:xfrm rot="15212127" flipH="1" flipV="1">
              <a:off x="1932996" y="4239964"/>
              <a:ext cx="886160" cy="2767132"/>
            </a:xfrm>
            <a:prstGeom prst="curvedLeftArrow">
              <a:avLst/>
            </a:prstGeom>
            <a:solidFill>
              <a:srgbClr val="CC00FF"/>
            </a:solidFill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0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lecha curvada hacia la izquierda 6"/>
            <p:cNvSpPr/>
            <p:nvPr/>
          </p:nvSpPr>
          <p:spPr>
            <a:xfrm rot="10753039">
              <a:off x="270282" y="2295341"/>
              <a:ext cx="946261" cy="2812329"/>
            </a:xfrm>
            <a:prstGeom prst="curvedLeftArrow">
              <a:avLst/>
            </a:prstGeom>
            <a:solidFill>
              <a:schemeClr val="accent2">
                <a:lumMod val="50000"/>
              </a:schemeClr>
            </a:solidFill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406283"/>
                <a:satOff val="-2110"/>
                <a:lumOff val="-343"/>
                <a:alphaOff val="0"/>
              </a:schemeClr>
            </a:fillRef>
            <a:effectRef idx="0">
              <a:schemeClr val="accent3">
                <a:hueOff val="1406283"/>
                <a:satOff val="-2110"/>
                <a:lumOff val="-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lecha curvada hacia la izquierda 7"/>
            <p:cNvSpPr/>
            <p:nvPr/>
          </p:nvSpPr>
          <p:spPr>
            <a:xfrm rot="8495833" flipH="1" flipV="1">
              <a:off x="2954701" y="1886786"/>
              <a:ext cx="840889" cy="2340107"/>
            </a:xfrm>
            <a:prstGeom prst="curvedLeftArrow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0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orma libre 8"/>
            <p:cNvSpPr/>
            <p:nvPr/>
          </p:nvSpPr>
          <p:spPr>
            <a:xfrm>
              <a:off x="2842629" y="4080591"/>
              <a:ext cx="1345095" cy="1221206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250029"/>
                <a:satOff val="-1876"/>
                <a:lumOff val="-305"/>
                <a:alphaOff val="0"/>
              </a:schemeClr>
            </a:fillRef>
            <a:effectRef idx="0">
              <a:schemeClr val="accent3">
                <a:hueOff val="1250029"/>
                <a:satOff val="-1876"/>
                <a:lumOff val="-3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 smtClean="0">
                  <a:solidFill>
                    <a:schemeClr val="tx1"/>
                  </a:solidFill>
                </a:rPr>
                <a:t>Controlador de Primer Nivel</a:t>
              </a:r>
              <a:endParaRPr lang="es-E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orma libre 9"/>
            <p:cNvSpPr/>
            <p:nvPr/>
          </p:nvSpPr>
          <p:spPr>
            <a:xfrm>
              <a:off x="1188753" y="1788731"/>
              <a:ext cx="1405987" cy="1376635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750088"/>
                <a:satOff val="-5627"/>
                <a:lumOff val="-915"/>
                <a:alphaOff val="0"/>
              </a:schemeClr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schemeClr val="bg1"/>
                  </a:solidFill>
                </a:rPr>
                <a:t>Beneficiario</a:t>
              </a:r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2655405" y="2550825"/>
              <a:ext cx="1159200" cy="1044000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500059"/>
                <a:satOff val="-3751"/>
                <a:lumOff val="-610"/>
                <a:alphaOff val="0"/>
              </a:schemeClr>
            </a:fillRef>
            <a:effectRef idx="0">
              <a:schemeClr val="accent3">
                <a:hueOff val="2500059"/>
                <a:satOff val="-3751"/>
                <a:lumOff val="-61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>
                  <a:solidFill>
                    <a:schemeClr val="tx1"/>
                  </a:solidFill>
                </a:rPr>
                <a:t>Gastos efectuados</a:t>
              </a:r>
            </a:p>
          </p:txBody>
        </p:sp>
        <p:sp>
          <p:nvSpPr>
            <p:cNvPr id="12" name="Forma libre 11"/>
            <p:cNvSpPr/>
            <p:nvPr/>
          </p:nvSpPr>
          <p:spPr>
            <a:xfrm>
              <a:off x="251117" y="4291852"/>
              <a:ext cx="1345095" cy="1230870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250029"/>
                <a:satOff val="-1876"/>
                <a:lumOff val="-305"/>
                <a:alphaOff val="0"/>
              </a:schemeClr>
            </a:fillRef>
            <a:effectRef idx="0">
              <a:schemeClr val="accent3">
                <a:hueOff val="1250029"/>
                <a:satOff val="-1876"/>
                <a:lumOff val="-30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 smtClean="0">
                  <a:solidFill>
                    <a:schemeClr val="bg1"/>
                  </a:solidFill>
                </a:rPr>
                <a:t>Autoridad </a:t>
              </a:r>
              <a:r>
                <a:rPr lang="es-ES" b="1" dirty="0">
                  <a:solidFill>
                    <a:schemeClr val="bg1"/>
                  </a:solidFill>
                </a:rPr>
                <a:t>Nacional</a:t>
              </a:r>
            </a:p>
          </p:txBody>
        </p:sp>
        <p:sp>
          <p:nvSpPr>
            <p:cNvPr id="13" name="Forma libre 12"/>
            <p:cNvSpPr/>
            <p:nvPr/>
          </p:nvSpPr>
          <p:spPr>
            <a:xfrm>
              <a:off x="4163653" y="1874621"/>
              <a:ext cx="1448399" cy="1468454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rgbClr val="00CC66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000117"/>
                <a:satOff val="-7502"/>
                <a:lumOff val="-1220"/>
                <a:alphaOff val="0"/>
              </a:schemeClr>
            </a:fillRef>
            <a:effectRef idx="0">
              <a:schemeClr val="accent3">
                <a:hueOff val="5000117"/>
                <a:satOff val="-7502"/>
                <a:lumOff val="-12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schemeClr val="tx1"/>
                  </a:solidFill>
                </a:rPr>
                <a:t>Beneficiario Principal</a:t>
              </a:r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4126087" y="5183586"/>
              <a:ext cx="1591554" cy="1375200"/>
            </a:xfrm>
            <a:custGeom>
              <a:avLst/>
              <a:gdLst>
                <a:gd name="connsiteX0" fmla="*/ 0 w 1190204"/>
                <a:gd name="connsiteY0" fmla="*/ 595102 h 1190204"/>
                <a:gd name="connsiteX1" fmla="*/ 595102 w 1190204"/>
                <a:gd name="connsiteY1" fmla="*/ 0 h 1190204"/>
                <a:gd name="connsiteX2" fmla="*/ 1190204 w 1190204"/>
                <a:gd name="connsiteY2" fmla="*/ 595102 h 1190204"/>
                <a:gd name="connsiteX3" fmla="*/ 595102 w 1190204"/>
                <a:gd name="connsiteY3" fmla="*/ 1190204 h 1190204"/>
                <a:gd name="connsiteX4" fmla="*/ 0 w 1190204"/>
                <a:gd name="connsiteY4" fmla="*/ 595102 h 119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204" h="1190204">
                  <a:moveTo>
                    <a:pt x="0" y="595102"/>
                  </a:moveTo>
                  <a:cubicBezTo>
                    <a:pt x="0" y="266436"/>
                    <a:pt x="266436" y="0"/>
                    <a:pt x="595102" y="0"/>
                  </a:cubicBezTo>
                  <a:cubicBezTo>
                    <a:pt x="923768" y="0"/>
                    <a:pt x="1190204" y="266436"/>
                    <a:pt x="1190204" y="595102"/>
                  </a:cubicBezTo>
                  <a:cubicBezTo>
                    <a:pt x="1190204" y="923768"/>
                    <a:pt x="923768" y="1190204"/>
                    <a:pt x="595102" y="1190204"/>
                  </a:cubicBezTo>
                  <a:cubicBezTo>
                    <a:pt x="266436" y="1190204"/>
                    <a:pt x="0" y="923768"/>
                    <a:pt x="0" y="595102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541" tIns="189541" rIns="189541" bIns="189541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schemeClr val="bg1"/>
                  </a:solidFill>
                </a:rPr>
                <a:t>Autoridad de Certificación</a:t>
              </a:r>
            </a:p>
          </p:txBody>
        </p:sp>
        <p:sp>
          <p:nvSpPr>
            <p:cNvPr id="15" name="Flecha derecha 14"/>
            <p:cNvSpPr/>
            <p:nvPr/>
          </p:nvSpPr>
          <p:spPr>
            <a:xfrm rot="10800000" flipH="1">
              <a:off x="5717641" y="2289009"/>
              <a:ext cx="1774331" cy="780991"/>
            </a:xfrm>
            <a:prstGeom prst="rightArrow">
              <a:avLst/>
            </a:prstGeom>
            <a:solidFill>
              <a:srgbClr val="00CC66"/>
            </a:solidFill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orma libre 15"/>
            <p:cNvSpPr/>
            <p:nvPr/>
          </p:nvSpPr>
          <p:spPr>
            <a:xfrm>
              <a:off x="7623277" y="1981845"/>
              <a:ext cx="1475371" cy="1375200"/>
            </a:xfrm>
            <a:custGeom>
              <a:avLst/>
              <a:gdLst>
                <a:gd name="connsiteX0" fmla="*/ 0 w 1304139"/>
                <a:gd name="connsiteY0" fmla="*/ 648779 h 1297558"/>
                <a:gd name="connsiteX1" fmla="*/ 652070 w 1304139"/>
                <a:gd name="connsiteY1" fmla="*/ 0 h 1297558"/>
                <a:gd name="connsiteX2" fmla="*/ 1304140 w 1304139"/>
                <a:gd name="connsiteY2" fmla="*/ 648779 h 1297558"/>
                <a:gd name="connsiteX3" fmla="*/ 652070 w 1304139"/>
                <a:gd name="connsiteY3" fmla="*/ 1297558 h 1297558"/>
                <a:gd name="connsiteX4" fmla="*/ 0 w 1304139"/>
                <a:gd name="connsiteY4" fmla="*/ 648779 h 129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139" h="1297558">
                  <a:moveTo>
                    <a:pt x="0" y="648779"/>
                  </a:moveTo>
                  <a:cubicBezTo>
                    <a:pt x="0" y="290468"/>
                    <a:pt x="291942" y="0"/>
                    <a:pt x="652070" y="0"/>
                  </a:cubicBezTo>
                  <a:cubicBezTo>
                    <a:pt x="1012198" y="0"/>
                    <a:pt x="1304140" y="290468"/>
                    <a:pt x="1304140" y="648779"/>
                  </a:cubicBezTo>
                  <a:cubicBezTo>
                    <a:pt x="1304140" y="1007090"/>
                    <a:pt x="1012198" y="1297558"/>
                    <a:pt x="652070" y="1297558"/>
                  </a:cubicBezTo>
                  <a:cubicBezTo>
                    <a:pt x="291942" y="1297558"/>
                    <a:pt x="0" y="1007090"/>
                    <a:pt x="0" y="648779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250147"/>
                <a:satOff val="-9378"/>
                <a:lumOff val="-1525"/>
                <a:alphaOff val="0"/>
              </a:schemeClr>
            </a:fillRef>
            <a:effectRef idx="0">
              <a:schemeClr val="accent3">
                <a:hueOff val="6250147"/>
                <a:satOff val="-9378"/>
                <a:lumOff val="-15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1147" tIns="200183" rIns="201147" bIns="200183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500" b="1" dirty="0">
                  <a:solidFill>
                    <a:schemeClr val="tx1"/>
                  </a:solidFill>
                </a:rPr>
                <a:t>Secretariado Conjunto</a:t>
              </a:r>
            </a:p>
          </p:txBody>
        </p:sp>
        <p:sp>
          <p:nvSpPr>
            <p:cNvPr id="17" name="Flecha a la derecha con bandas 16"/>
            <p:cNvSpPr/>
            <p:nvPr/>
          </p:nvSpPr>
          <p:spPr>
            <a:xfrm rot="5400000">
              <a:off x="7725403" y="3626338"/>
              <a:ext cx="1301558" cy="1058737"/>
            </a:xfrm>
            <a:prstGeom prst="striped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0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orma libre 17"/>
            <p:cNvSpPr/>
            <p:nvPr/>
          </p:nvSpPr>
          <p:spPr>
            <a:xfrm>
              <a:off x="7754265" y="5025934"/>
              <a:ext cx="1407600" cy="1375200"/>
            </a:xfrm>
            <a:custGeom>
              <a:avLst/>
              <a:gdLst>
                <a:gd name="connsiteX0" fmla="*/ 0 w 793866"/>
                <a:gd name="connsiteY0" fmla="*/ 396933 h 793866"/>
                <a:gd name="connsiteX1" fmla="*/ 396933 w 793866"/>
                <a:gd name="connsiteY1" fmla="*/ 0 h 793866"/>
                <a:gd name="connsiteX2" fmla="*/ 793866 w 793866"/>
                <a:gd name="connsiteY2" fmla="*/ 396933 h 793866"/>
                <a:gd name="connsiteX3" fmla="*/ 396933 w 793866"/>
                <a:gd name="connsiteY3" fmla="*/ 793866 h 793866"/>
                <a:gd name="connsiteX4" fmla="*/ 0 w 793866"/>
                <a:gd name="connsiteY4" fmla="*/ 396933 h 79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866" h="793866">
                  <a:moveTo>
                    <a:pt x="0" y="396933"/>
                  </a:moveTo>
                  <a:cubicBezTo>
                    <a:pt x="0" y="177713"/>
                    <a:pt x="177713" y="0"/>
                    <a:pt x="396933" y="0"/>
                  </a:cubicBezTo>
                  <a:cubicBezTo>
                    <a:pt x="616153" y="0"/>
                    <a:pt x="793866" y="177713"/>
                    <a:pt x="793866" y="396933"/>
                  </a:cubicBezTo>
                  <a:cubicBezTo>
                    <a:pt x="793866" y="616153"/>
                    <a:pt x="616153" y="793866"/>
                    <a:pt x="396933" y="793866"/>
                  </a:cubicBezTo>
                  <a:cubicBezTo>
                    <a:pt x="177713" y="793866"/>
                    <a:pt x="0" y="616153"/>
                    <a:pt x="0" y="396933"/>
                  </a:cubicBezTo>
                  <a:close/>
                </a:path>
              </a:pathLst>
            </a:custGeom>
            <a:solidFill>
              <a:srgbClr val="ED7E33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0000235"/>
                <a:satOff val="-15004"/>
                <a:lumOff val="-2440"/>
                <a:alphaOff val="0"/>
              </a:schemeClr>
            </a:fillRef>
            <a:effectRef idx="0">
              <a:schemeClr val="accent3">
                <a:hueOff val="10000235"/>
                <a:satOff val="-15004"/>
                <a:lumOff val="-24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19" tIns="126419" rIns="126419" bIns="126419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>
                  <a:solidFill>
                    <a:schemeClr val="tx1"/>
                  </a:solidFill>
                </a:rPr>
                <a:t>Autoridad de Gestión</a:t>
              </a:r>
            </a:p>
          </p:txBody>
        </p:sp>
        <p:sp>
          <p:nvSpPr>
            <p:cNvPr id="19" name="Flecha arriba 44"/>
            <p:cNvSpPr/>
            <p:nvPr/>
          </p:nvSpPr>
          <p:spPr>
            <a:xfrm rot="16200000" flipH="1">
              <a:off x="6345353" y="4908216"/>
              <a:ext cx="781200" cy="1846121"/>
            </a:xfrm>
            <a:custGeom>
              <a:avLst/>
              <a:gdLst>
                <a:gd name="connsiteX0" fmla="*/ 0 w 1020916"/>
                <a:gd name="connsiteY0" fmla="*/ 510458 h 1507695"/>
                <a:gd name="connsiteX1" fmla="*/ 510458 w 1020916"/>
                <a:gd name="connsiteY1" fmla="*/ 0 h 1507695"/>
                <a:gd name="connsiteX2" fmla="*/ 1020916 w 1020916"/>
                <a:gd name="connsiteY2" fmla="*/ 510458 h 1507695"/>
                <a:gd name="connsiteX3" fmla="*/ 765687 w 1020916"/>
                <a:gd name="connsiteY3" fmla="*/ 510458 h 1507695"/>
                <a:gd name="connsiteX4" fmla="*/ 765687 w 1020916"/>
                <a:gd name="connsiteY4" fmla="*/ 1507695 h 1507695"/>
                <a:gd name="connsiteX5" fmla="*/ 255229 w 1020916"/>
                <a:gd name="connsiteY5" fmla="*/ 1507695 h 1507695"/>
                <a:gd name="connsiteX6" fmla="*/ 255229 w 1020916"/>
                <a:gd name="connsiteY6" fmla="*/ 510458 h 1507695"/>
                <a:gd name="connsiteX7" fmla="*/ 0 w 1020916"/>
                <a:gd name="connsiteY7" fmla="*/ 510458 h 1507695"/>
                <a:gd name="connsiteX0" fmla="*/ 0 w 1020916"/>
                <a:gd name="connsiteY0" fmla="*/ 329386 h 1326623"/>
                <a:gd name="connsiteX1" fmla="*/ 528568 w 1020916"/>
                <a:gd name="connsiteY1" fmla="*/ 0 h 1326623"/>
                <a:gd name="connsiteX2" fmla="*/ 1020916 w 1020916"/>
                <a:gd name="connsiteY2" fmla="*/ 329386 h 1326623"/>
                <a:gd name="connsiteX3" fmla="*/ 765687 w 1020916"/>
                <a:gd name="connsiteY3" fmla="*/ 329386 h 1326623"/>
                <a:gd name="connsiteX4" fmla="*/ 765687 w 1020916"/>
                <a:gd name="connsiteY4" fmla="*/ 1326623 h 1326623"/>
                <a:gd name="connsiteX5" fmla="*/ 255229 w 1020916"/>
                <a:gd name="connsiteY5" fmla="*/ 1326623 h 1326623"/>
                <a:gd name="connsiteX6" fmla="*/ 255229 w 1020916"/>
                <a:gd name="connsiteY6" fmla="*/ 329386 h 1326623"/>
                <a:gd name="connsiteX7" fmla="*/ 0 w 1020916"/>
                <a:gd name="connsiteY7" fmla="*/ 329386 h 132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0916" h="1326623">
                  <a:moveTo>
                    <a:pt x="0" y="329386"/>
                  </a:moveTo>
                  <a:lnTo>
                    <a:pt x="528568" y="0"/>
                  </a:lnTo>
                  <a:lnTo>
                    <a:pt x="1020916" y="329386"/>
                  </a:lnTo>
                  <a:lnTo>
                    <a:pt x="765687" y="329386"/>
                  </a:lnTo>
                  <a:lnTo>
                    <a:pt x="765687" y="1326623"/>
                  </a:lnTo>
                  <a:lnTo>
                    <a:pt x="255229" y="1326623"/>
                  </a:lnTo>
                  <a:lnTo>
                    <a:pt x="255229" y="329386"/>
                  </a:lnTo>
                  <a:lnTo>
                    <a:pt x="0" y="329386"/>
                  </a:lnTo>
                  <a:close/>
                </a:path>
              </a:pathLst>
            </a:custGeom>
            <a:solidFill>
              <a:srgbClr val="ED7E33"/>
            </a:solidFill>
            <a:scene3d>
              <a:camera prst="orthographicFront"/>
              <a:lightRig rig="chilly" dir="t"/>
            </a:scene3d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uadroTexto 19"/>
            <p:cNvSpPr txBox="1"/>
            <p:nvPr/>
          </p:nvSpPr>
          <p:spPr>
            <a:xfrm>
              <a:off x="5756669" y="2487182"/>
              <a:ext cx="1664178" cy="3402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1500" b="1" dirty="0" smtClean="0"/>
                <a:t>Solicitud </a:t>
              </a:r>
              <a:r>
                <a:rPr lang="es-ES" sz="1500" b="1" dirty="0"/>
                <a:t>de pago</a:t>
              </a: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5949659" y="5677870"/>
              <a:ext cx="1968147" cy="34029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1500" b="1" dirty="0" smtClean="0"/>
                <a:t>Propuesta </a:t>
              </a:r>
              <a:r>
                <a:rPr lang="es-ES" sz="1500" b="1" dirty="0"/>
                <a:t>de pago</a:t>
              </a:r>
            </a:p>
          </p:txBody>
        </p:sp>
      </p:grpSp>
      <p:sp>
        <p:nvSpPr>
          <p:cNvPr id="22" name="Rectángulo redondeado 21"/>
          <p:cNvSpPr/>
          <p:nvPr/>
        </p:nvSpPr>
        <p:spPr>
          <a:xfrm>
            <a:off x="2180435" y="1142883"/>
            <a:ext cx="5447960" cy="576789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265530" y="1099576"/>
            <a:ext cx="531706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s-ES" sz="2400" b="1" dirty="0" err="1">
                <a:solidFill>
                  <a:schemeClr val="bg1"/>
                </a:solidFill>
                <a:latin typeface="Tahoma" pitchFamily="34" charset="0"/>
              </a:rPr>
              <a:t>Circuito</a:t>
            </a:r>
            <a:r>
              <a:rPr lang="en-GB" altLang="es-ES" sz="24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GB" altLang="es-ES" sz="2400" b="1" dirty="0" err="1">
                <a:solidFill>
                  <a:schemeClr val="bg1"/>
                </a:solidFill>
                <a:latin typeface="Tahoma" pitchFamily="34" charset="0"/>
              </a:rPr>
              <a:t>financiero</a:t>
            </a:r>
            <a:r>
              <a:rPr lang="en-GB" altLang="es-ES" sz="2400" b="1" dirty="0">
                <a:solidFill>
                  <a:schemeClr val="bg1"/>
                </a:solidFill>
                <a:latin typeface="Tahoma" pitchFamily="34" charset="0"/>
              </a:rPr>
              <a:t> del </a:t>
            </a:r>
            <a:r>
              <a:rPr lang="en-GB" altLang="es-ES" sz="2400" b="1" dirty="0" err="1">
                <a:solidFill>
                  <a:schemeClr val="bg1"/>
                </a:solidFill>
                <a:latin typeface="Tahoma" pitchFamily="34" charset="0"/>
              </a:rPr>
              <a:t>proyecto</a:t>
            </a:r>
            <a:endParaRPr lang="en-GB" altLang="es-ES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728128" y="2688531"/>
            <a:ext cx="81618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400" b="1" dirty="0" smtClean="0"/>
              <a:t>¿En </a:t>
            </a:r>
            <a:r>
              <a:rPr lang="es-ES" sz="2400" b="1" dirty="0"/>
              <a:t>qué </a:t>
            </a:r>
            <a:r>
              <a:rPr lang="es-ES" sz="2400" b="1" dirty="0" smtClean="0"/>
              <a:t>consiste?</a:t>
            </a:r>
          </a:p>
          <a:p>
            <a:pPr>
              <a:spcAft>
                <a:spcPts val="0"/>
              </a:spcAft>
            </a:pPr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</a:p>
          <a:p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/>
              <a:t>Se </a:t>
            </a:r>
            <a:r>
              <a:rPr lang="es-ES" dirty="0" smtClean="0"/>
              <a:t>comprueba: </a:t>
            </a:r>
            <a:r>
              <a:rPr lang="es-E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263" indent="-271463">
              <a:buFont typeface="Wingdings" panose="05000000000000000000" pitchFamily="2" charset="2"/>
              <a:buChar char=""/>
            </a:pPr>
            <a:r>
              <a:rPr lang="es-ES" dirty="0" smtClean="0"/>
              <a:t>que los gastos los ha verificado el controlador previamente designado por la DGFE</a:t>
            </a:r>
          </a:p>
          <a:p>
            <a:pPr marL="449263" lvl="0" indent="-271463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S" dirty="0" smtClean="0"/>
              <a:t>que </a:t>
            </a:r>
            <a:r>
              <a:rPr lang="es-ES" dirty="0"/>
              <a:t>se han cumplimentado los modelos de verificación en los términos previstos</a:t>
            </a:r>
          </a:p>
          <a:p>
            <a:pPr marL="449263" lvl="0" indent="-271463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S" dirty="0"/>
              <a:t>si el </a:t>
            </a:r>
            <a:r>
              <a:rPr lang="es-ES" dirty="0" smtClean="0"/>
              <a:t>controlador </a:t>
            </a:r>
            <a:r>
              <a:rPr lang="es-ES" dirty="0"/>
              <a:t>ha incluido observaciones</a:t>
            </a:r>
          </a:p>
          <a:p>
            <a:pPr marL="449263" indent="-271463">
              <a:buFont typeface="Wingdings" panose="05000000000000000000" pitchFamily="2" charset="2"/>
              <a:buChar char=""/>
            </a:pPr>
            <a:r>
              <a:rPr lang="es-ES" dirty="0"/>
              <a:t>si el </a:t>
            </a:r>
            <a:r>
              <a:rPr lang="es-ES" dirty="0" smtClean="0"/>
              <a:t>controlador </a:t>
            </a:r>
            <a:r>
              <a:rPr lang="es-ES" dirty="0"/>
              <a:t>ha rechazado gastos</a:t>
            </a:r>
          </a:p>
          <a:p>
            <a:pPr>
              <a:spcAft>
                <a:spcPts val="0"/>
              </a:spcAft>
            </a:pPr>
            <a:endParaRPr lang="es-ES" dirty="0" smtClean="0"/>
          </a:p>
          <a:p>
            <a:pPr>
              <a:spcAft>
                <a:spcPts val="0"/>
              </a:spcAft>
            </a:pPr>
            <a:r>
              <a:rPr lang="es-ES" dirty="0"/>
              <a:t> </a:t>
            </a:r>
            <a:r>
              <a:rPr lang="es-ES" dirty="0" smtClean="0"/>
              <a:t>Se </a:t>
            </a:r>
            <a:r>
              <a:rPr lang="es-ES" dirty="0"/>
              <a:t>indica:</a:t>
            </a:r>
          </a:p>
          <a:p>
            <a:pPr marL="449263" lvl="0" indent="-271463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S" dirty="0"/>
              <a:t>si ha sido necesario requerir información complementaria o documentación justificativa</a:t>
            </a:r>
          </a:p>
          <a:p>
            <a:pPr marL="449263" lvl="0" indent="-271463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S" dirty="0"/>
              <a:t>si se han realizado verificaciones complementarias.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798" y="2125719"/>
            <a:ext cx="1667933" cy="1422891"/>
          </a:xfrm>
          <a:prstGeom prst="rect">
            <a:avLst/>
          </a:prstGeom>
        </p:spPr>
      </p:pic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28128" y="1230186"/>
            <a:ext cx="7705316" cy="417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s-ES" sz="2800" b="1" dirty="0" err="1" smtClean="0">
                <a:solidFill>
                  <a:srgbClr val="0000FF"/>
                </a:solidFill>
                <a:latin typeface="Tahoma" pitchFamily="34" charset="0"/>
              </a:rPr>
              <a:t>Validación</a:t>
            </a:r>
            <a:r>
              <a:rPr lang="en-GB" altLang="es-ES" sz="2800" b="1" dirty="0" smtClean="0">
                <a:solidFill>
                  <a:srgbClr val="0000FF"/>
                </a:solidFill>
                <a:latin typeface="Tahoma" pitchFamily="34" charset="0"/>
              </a:rPr>
              <a:t> de </a:t>
            </a:r>
            <a:r>
              <a:rPr lang="en-GB" altLang="es-ES" sz="2800" b="1" dirty="0" err="1" smtClean="0">
                <a:solidFill>
                  <a:srgbClr val="0000FF"/>
                </a:solidFill>
                <a:latin typeface="Tahoma" pitchFamily="34" charset="0"/>
              </a:rPr>
              <a:t>gastos</a:t>
            </a:r>
            <a:endParaRPr lang="en-GB" altLang="es-ES" sz="2800" b="1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68860" y="1798864"/>
            <a:ext cx="8161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¿Quién es competente?</a:t>
            </a:r>
            <a:r>
              <a:rPr lang="es-ES" dirty="0" smtClean="0"/>
              <a:t>	Dirección General de Fondos Europeos					                (Autoridad Nacional)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25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77988" y="2284351"/>
            <a:ext cx="72449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¿Cuál es el plazo oficial?</a:t>
            </a:r>
            <a:endParaRPr lang="es-ES" sz="2400" dirty="0" smtClean="0"/>
          </a:p>
          <a:p>
            <a:endParaRPr lang="es-ES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/>
              <a:t>Cuarenta días </a:t>
            </a:r>
            <a:r>
              <a:rPr lang="es-ES" dirty="0" smtClean="0"/>
              <a:t>desde el cambio de fase en la aplicación.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En cualquier momento se puede solicitar información y/o documentación adicional que se considere necesaria para justificar los gastos.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/>
              <a:t>Cualquier requerimiento interrumpe el plazo oficial</a:t>
            </a:r>
            <a:r>
              <a:rPr lang="es-E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28128" y="1230186"/>
            <a:ext cx="7705316" cy="417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s-ES" sz="2800" b="1" dirty="0" err="1" smtClean="0">
                <a:solidFill>
                  <a:srgbClr val="0000FF"/>
                </a:solidFill>
                <a:latin typeface="Tahoma" pitchFamily="34" charset="0"/>
              </a:rPr>
              <a:t>Validación</a:t>
            </a:r>
            <a:r>
              <a:rPr lang="en-GB" altLang="es-ES" sz="3200" b="1" dirty="0" smtClean="0">
                <a:solidFill>
                  <a:srgbClr val="0000FF"/>
                </a:solidFill>
                <a:latin typeface="Tahoma" pitchFamily="34" charset="0"/>
              </a:rPr>
              <a:t> de </a:t>
            </a:r>
            <a:r>
              <a:rPr lang="en-GB" altLang="es-ES" sz="3200" b="1" dirty="0" err="1" smtClean="0">
                <a:solidFill>
                  <a:srgbClr val="0000FF"/>
                </a:solidFill>
                <a:latin typeface="Tahoma" pitchFamily="34" charset="0"/>
              </a:rPr>
              <a:t>gastos</a:t>
            </a:r>
            <a:endParaRPr lang="en-GB" altLang="es-ES" sz="3200" b="1" dirty="0">
              <a:solidFill>
                <a:srgbClr val="0000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47133" y="1251206"/>
            <a:ext cx="8635993" cy="3710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s-ES" sz="2400" b="1" dirty="0" smtClean="0">
                <a:solidFill>
                  <a:srgbClr val="F19B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¿Qué documentos necesita el Ministerio para validar gastos? (</a:t>
            </a:r>
            <a:r>
              <a:rPr lang="es-ES" sz="2400" b="1" dirty="0" err="1" smtClean="0">
                <a:solidFill>
                  <a:srgbClr val="F19B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a+b</a:t>
            </a:r>
            <a:r>
              <a:rPr lang="es-ES" sz="2400" b="1" dirty="0" smtClean="0">
                <a:solidFill>
                  <a:srgbClr val="F19B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</a:pPr>
            <a:endParaRPr lang="es-ES" sz="1400" b="1" dirty="0" smtClean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ES" sz="16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Modelos propios del Programa</a:t>
            </a:r>
          </a:p>
          <a:p>
            <a:pPr marL="62230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Certificado del controlador</a:t>
            </a:r>
          </a:p>
          <a:p>
            <a:pPr marL="62230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Informe de actividad</a:t>
            </a:r>
          </a:p>
          <a:p>
            <a:pPr marL="62230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Lista de </a:t>
            </a:r>
            <a:r>
              <a:rPr lang="es-E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comprobación </a:t>
            </a: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cheklist</a:t>
            </a: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62230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Relación de gastos</a:t>
            </a:r>
          </a:p>
          <a:p>
            <a:pPr lvl="0">
              <a:lnSpc>
                <a:spcPct val="107000"/>
              </a:lnSpc>
            </a:pPr>
            <a:endParaRPr lang="es-ES" sz="16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s-ES" sz="16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Modelos </a:t>
            </a:r>
            <a:r>
              <a:rPr lang="es-ES" sz="16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la Autoridad Nacional</a:t>
            </a:r>
            <a:endParaRPr lang="es-E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algn="just">
              <a:spcBef>
                <a:spcPts val="600"/>
              </a:spcBef>
            </a:pPr>
            <a:r>
              <a:rPr lang="es-E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Informe de verificación </a:t>
            </a:r>
          </a:p>
          <a:p>
            <a:pPr marL="355600" lvl="0" algn="just">
              <a:spcBef>
                <a:spcPts val="600"/>
              </a:spcBef>
            </a:pP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(un original firmado  y sellado).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5060" y="1020374"/>
            <a:ext cx="787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E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60940" y="3839760"/>
            <a:ext cx="4015740" cy="985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Procedimiento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a seguir por 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controlador de primer 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Según las directrices de la </a:t>
            </a:r>
            <a:r>
              <a:rPr lang="es-E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Autoridad Nacional</a:t>
            </a:r>
            <a:endParaRPr lang="es-ES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errar llave 7"/>
          <p:cNvSpPr/>
          <p:nvPr/>
        </p:nvSpPr>
        <p:spPr>
          <a:xfrm>
            <a:off x="3791712" y="1999488"/>
            <a:ext cx="87038" cy="3463605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4160940" y="1999488"/>
            <a:ext cx="4015740" cy="985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Procedimiento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 a seguir por </a:t>
            </a:r>
            <a:r>
              <a:rPr lang="es-E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controlador de primer 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nivel: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Según la aplicación informática del Programa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187</Words>
  <Application>Microsoft Office PowerPoint</Application>
  <PresentationFormat>Presentación en pantalla (4:3)</PresentationFormat>
  <Paragraphs>52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IGAE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Santos Caja, Consuelo</dc:creator>
  <cp:lastModifiedBy>Garrido Cañamero, Maria Prado</cp:lastModifiedBy>
  <cp:revision>152</cp:revision>
  <cp:lastPrinted>2018-05-30T12:55:55Z</cp:lastPrinted>
  <dcterms:created xsi:type="dcterms:W3CDTF">2016-06-27T09:53:28Z</dcterms:created>
  <dcterms:modified xsi:type="dcterms:W3CDTF">2018-05-30T12:55:59Z</dcterms:modified>
</cp:coreProperties>
</file>